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304" r:id="rId2"/>
    <p:sldId id="305" r:id="rId3"/>
    <p:sldId id="325" r:id="rId4"/>
    <p:sldId id="317" r:id="rId5"/>
    <p:sldId id="318" r:id="rId6"/>
    <p:sldId id="328" r:id="rId7"/>
    <p:sldId id="329" r:id="rId8"/>
    <p:sldId id="319" r:id="rId9"/>
    <p:sldId id="330" r:id="rId10"/>
    <p:sldId id="320" r:id="rId11"/>
    <p:sldId id="321" r:id="rId12"/>
    <p:sldId id="326" r:id="rId13"/>
    <p:sldId id="322" r:id="rId14"/>
    <p:sldId id="323" r:id="rId15"/>
    <p:sldId id="327" r:id="rId16"/>
    <p:sldId id="324" r:id="rId17"/>
    <p:sldId id="332" r:id="rId18"/>
    <p:sldId id="33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715000"/>
            <a:ext cx="8077200" cy="684276"/>
          </a:xfrm>
        </p:spPr>
        <p:txBody>
          <a:bodyPr>
            <a:normAutofit/>
          </a:bodyPr>
          <a:lstStyle/>
          <a:p>
            <a:pPr algn="ctr"/>
            <a:r>
              <a:rPr lang="sr-Latn-RS" sz="3200" dirty="0">
                <a:solidFill>
                  <a:schemeClr val="tx1"/>
                </a:solidFill>
              </a:rPr>
              <a:t>Tematske serije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3669" y="152400"/>
            <a:ext cx="820466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serije koje tretiraju </a:t>
            </a:r>
            <a:r>
              <a:rPr lang="sr-Latn-RS" sz="2400" b="1" dirty="0">
                <a:latin typeface="Corbel" pitchFamily="34" charset="0"/>
              </a:rPr>
              <a:t>nacionalnu bezbednost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tajne državne službe koje se bave nacionalnom bezbednošću, odnosno preventivnim delovanjem kako bi se sprečilo njeno ugrožavanje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 agenti tajnih službi se sukobljavaju sa teroristima koji ne samo da prete jednoj naciji, već čitavom čovečanstvu (24 časa)</a:t>
            </a: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vrhunski agenti su regrutovani iz redova kriminalaca zbog svojih sposobnosti 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podvrgavaju se strogom režimu discipline, obuke, usavršavanja, da bi se potom koristili u raznim tajnim akcijama za opšte „dobro“ (Nikita) 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1"/>
            <a:ext cx="1738856" cy="130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225" y="5029200"/>
            <a:ext cx="4372034" cy="1608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90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pravosuđem</a:t>
            </a:r>
            <a:endParaRPr lang="sr-Latn-RS" sz="24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t</a:t>
            </a:r>
            <a:r>
              <a:rPr lang="vi-VN" sz="2400" dirty="0">
                <a:latin typeface="Corbel" pitchFamily="34" charset="0"/>
              </a:rPr>
              <a:t>retiranje kriminala podrazumeva ciklus od tri faze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hvatanje prestupnika</a:t>
            </a:r>
            <a:endParaRPr lang="sr-Latn-RS" sz="2400" dirty="0">
              <a:latin typeface="Corbel" pitchFamily="34" charset="0"/>
            </a:endParaRP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uđenje</a:t>
            </a:r>
            <a:endParaRPr lang="sr-Latn-RS" sz="2400" dirty="0">
              <a:latin typeface="Corbel" pitchFamily="34" charset="0"/>
            </a:endParaRPr>
          </a:p>
          <a:p>
            <a:pPr marL="1417638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izdržavanje kazne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o suđenjima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podizanje optužnice</a:t>
            </a:r>
            <a:endParaRPr lang="sr-Latn-RS" sz="24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angažovanje advokata</a:t>
            </a:r>
            <a:endParaRPr lang="sr-Latn-RS" sz="24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priprema odbrane</a:t>
            </a:r>
            <a:endParaRPr lang="sr-Latn-RS" sz="24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sudski proces</a:t>
            </a:r>
            <a:endParaRPr lang="sr-Latn-RS" sz="24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 su porotnici</a:t>
            </a:r>
            <a:endParaRPr lang="sr-Latn-RS" sz="2400" dirty="0">
              <a:latin typeface="Corbel" pitchFamily="34" charset="0"/>
            </a:endParaRPr>
          </a:p>
          <a:p>
            <a:pPr marL="1074738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lavni junaci su podeljeni na advokate ili tužioce koji se kreću u okviru pravnog sistema i one koji ga krše zarad ličnih ambicija</a:t>
            </a:r>
            <a:endParaRPr lang="hr-HR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2705100"/>
            <a:ext cx="4956498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43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zatvorenicima</a:t>
            </a:r>
            <a:r>
              <a:rPr lang="vi-VN" sz="2400" dirty="0">
                <a:latin typeface="Corbel" pitchFamily="34" charset="0"/>
              </a:rPr>
              <a:t>, uslovima u kojima izdržavaju kaznu i večitom temom – kako pobeći iz zatvora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l</a:t>
            </a:r>
            <a:r>
              <a:rPr lang="vi-VN" sz="2400" b="1" dirty="0">
                <a:latin typeface="Corbel" pitchFamily="34" charset="0"/>
              </a:rPr>
              <a:t>ikov</a:t>
            </a:r>
            <a:r>
              <a:rPr lang="sr-Latn-RS" sz="2400" b="1" dirty="0">
                <a:latin typeface="Corbel" pitchFamily="34" charset="0"/>
              </a:rPr>
              <a:t>i</a:t>
            </a: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i="1" u="sng" dirty="0">
                <a:latin typeface="Corbel" pitchFamily="34" charset="0"/>
              </a:rPr>
              <a:t> </a:t>
            </a:r>
            <a:r>
              <a:rPr lang="vi-VN" sz="2400" i="1" u="sng" dirty="0">
                <a:latin typeface="Corbel" pitchFamily="34" charset="0"/>
              </a:rPr>
              <a:t>ozloglašeni kriminalc</a:t>
            </a:r>
            <a:r>
              <a:rPr lang="sr-Latn-RS" sz="2400" i="1" u="sng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koji nastavljaju bavljenje kriminalom u zatvorskim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uslovima (reketiranje, prodaja droge, cigareta...)</a:t>
            </a:r>
            <a:endParaRPr lang="sr-Latn-RS" sz="2400" dirty="0">
              <a:latin typeface="Corbel" pitchFamily="34" charset="0"/>
            </a:endParaRPr>
          </a:p>
          <a:p>
            <a:pPr marL="1154113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vi-VN" sz="2400" i="1" u="sng" dirty="0">
                <a:latin typeface="Corbel" pitchFamily="34" charset="0"/>
              </a:rPr>
              <a:t>obični prestupni</a:t>
            </a:r>
            <a:r>
              <a:rPr lang="sr-Latn-RS" sz="2400" i="1" u="sng" dirty="0">
                <a:latin typeface="Corbel" pitchFamily="34" charset="0"/>
              </a:rPr>
              <a:t>ci</a:t>
            </a:r>
            <a:r>
              <a:rPr lang="vi-VN" sz="2400" dirty="0">
                <a:latin typeface="Corbel" pitchFamily="34" charset="0"/>
              </a:rPr>
              <a:t> koji su se pomirili sa sudbinom da će dobar deo svog života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provesti u izolaciji</a:t>
            </a:r>
            <a:endParaRPr lang="sr-Latn-RS" sz="2400" dirty="0">
              <a:latin typeface="Corbel" pitchFamily="34" charset="0"/>
            </a:endParaRPr>
          </a:p>
          <a:p>
            <a:pPr marL="1154113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9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i="1" u="sng" dirty="0">
                <a:latin typeface="Corbel" pitchFamily="34" charset="0"/>
              </a:rPr>
              <a:t>nevino osuđeni </a:t>
            </a:r>
            <a:r>
              <a:rPr lang="vi-VN" sz="2400" dirty="0">
                <a:latin typeface="Corbel" pitchFamily="34" charset="0"/>
              </a:rPr>
              <a:t>koji planiraju bekstvo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stanj</a:t>
            </a:r>
            <a:r>
              <a:rPr lang="sr-Latn-RS" sz="2400" b="1" dirty="0">
                <a:latin typeface="Corbel" pitchFamily="34" charset="0"/>
              </a:rPr>
              <a:t>e</a:t>
            </a:r>
            <a:r>
              <a:rPr lang="vi-VN" sz="2400" b="1" dirty="0">
                <a:latin typeface="Corbel" pitchFamily="34" charset="0"/>
              </a:rPr>
              <a:t> u kaznenim ustanovama</a:t>
            </a:r>
            <a:endParaRPr lang="sr-Latn-RS" sz="2400" b="1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čuvari se</a:t>
            </a:r>
            <a:r>
              <a:rPr lang="vi-VN" sz="2400" dirty="0">
                <a:latin typeface="Corbel" pitchFamily="34" charset="0"/>
              </a:rPr>
              <a:t> udružuju u kriminalnim radnjama sa osuđenicima unutar zatvora</a:t>
            </a:r>
            <a:endParaRPr lang="sr-Latn-RS" sz="2400" dirty="0">
              <a:latin typeface="Corbel" pitchFamily="34" charset="0"/>
            </a:endParaRPr>
          </a:p>
          <a:p>
            <a:pPr marL="1246188" lvl="1" indent="-1714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360488" lvl="1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način izdržavanje kazne i koliko ona može vaspitno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da deluje na osuđenog koliko su zatvori bezbedni i da li je i na koji način moguće bekstvo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34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pravedno osuđeni zatvorenici bivaju uhvaćeni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nevini, </a:t>
            </a:r>
            <a:r>
              <a:rPr lang="sr-Latn-RS" sz="2400" dirty="0">
                <a:latin typeface="Corbel" pitchFamily="34" charset="0"/>
              </a:rPr>
              <a:t>uspevaju da pobegnu i</a:t>
            </a:r>
            <a:r>
              <a:rPr lang="vi-VN" sz="2400" dirty="0">
                <a:latin typeface="Corbel" pitchFamily="34" charset="0"/>
              </a:rPr>
              <a:t> raskrinkaju kriminalnu spregu između uprave zatvora i zatvorenika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1084" y="2963569"/>
            <a:ext cx="2532317" cy="36658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1999" y="2963569"/>
            <a:ext cx="6351213" cy="358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7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</a:t>
            </a:r>
            <a:r>
              <a:rPr lang="sr-Latn-RS" sz="2400" dirty="0">
                <a:latin typeface="Corbel" pitchFamily="34" charset="0"/>
              </a:rPr>
              <a:t>o </a:t>
            </a:r>
            <a:r>
              <a:rPr lang="sr-Latn-RS" sz="2400" b="1" dirty="0">
                <a:latin typeface="Corbel" pitchFamily="34" charset="0"/>
              </a:rPr>
              <a:t>lekarima</a:t>
            </a:r>
            <a:r>
              <a:rPr lang="sr-Latn-RS" sz="2400" dirty="0">
                <a:latin typeface="Corbel" pitchFamily="34" charset="0"/>
              </a:rPr>
              <a:t> i događajima u </a:t>
            </a:r>
            <a:r>
              <a:rPr lang="sr-Latn-RS" sz="2400" b="1" dirty="0">
                <a:latin typeface="Corbel" pitchFamily="34" charset="0"/>
              </a:rPr>
              <a:t>bolnici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bliže</a:t>
            </a:r>
            <a:r>
              <a:rPr lang="sr-Latn-RS" sz="2400" dirty="0">
                <a:latin typeface="Corbel" pitchFamily="34" charset="0"/>
              </a:rPr>
              <a:t> su </a:t>
            </a:r>
            <a:r>
              <a:rPr lang="vi-VN" sz="2400" dirty="0">
                <a:latin typeface="Corbel" pitchFamily="34" charset="0"/>
              </a:rPr>
              <a:t> gledaocima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pre komuniciraju i traže usluge lekara u medicinskim ustanovama, nego tajnih agenata i službi bezbednosti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l</a:t>
            </a:r>
            <a:r>
              <a:rPr lang="vi-VN" sz="2400" dirty="0">
                <a:latin typeface="Corbel" pitchFamily="34" charset="0"/>
              </a:rPr>
              <a:t>ikovi su bazirani po obrascu iz policijskih serija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autoritativni, stručni lekari posvećeni pacijentu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vrhunski stručnjaci u svojoj oblasti rade po svojim pravilima, nezavisno od tima, a ponekad su i u sukobu sa lekarskom etikom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0" y="4348162"/>
            <a:ext cx="4157133" cy="233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odnosi među lekarima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odnos lekar – pacijent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lečenje postojećih i novih bolesti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funkcionisanje ustanove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privatni život lekara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primena vrhunske opreme za lečenje...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1600200"/>
            <a:ext cx="3048000" cy="2032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162" y="3733800"/>
            <a:ext cx="3009037" cy="300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6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latin typeface="Corbel" pitchFamily="34" charset="0"/>
              </a:rPr>
              <a:t>Produkcija</a:t>
            </a:r>
            <a:r>
              <a:rPr lang="sr-Latn-RS" sz="2400" b="1" dirty="0">
                <a:latin typeface="Corbel" pitchFamily="34" charset="0"/>
              </a:rPr>
              <a:t>: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ist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i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prostor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isti likovi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296863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h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iperprodukcij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latin typeface="Corbel" pitchFamily="34" charset="0"/>
              </a:rPr>
              <a:t>S</a:t>
            </a:r>
            <a:r>
              <a:rPr lang="vi-VN" sz="2400" b="1" dirty="0">
                <a:latin typeface="Corbel" pitchFamily="34" charset="0"/>
              </a:rPr>
              <a:t>truktura epizode</a:t>
            </a:r>
            <a:r>
              <a:rPr lang="sr-Latn-RS" sz="2400" b="1" dirty="0">
                <a:latin typeface="Corbel" pitchFamily="34" charset="0"/>
              </a:rPr>
              <a:t>: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kulminacija na samom početku (kako se desio neki događaj)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slede istražne radnje koje objašnjavaju kako je sve počelo vodeći nas do zapleta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posle kratkog podsećanja kulminacije sa početka epizode, sledi rasplet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1752600"/>
            <a:ext cx="4457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578316"/>
            <a:ext cx="4369758" cy="2460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523" y="4245317"/>
            <a:ext cx="4373836" cy="246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4554229"/>
            <a:ext cx="3825714" cy="215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1077" y="1557476"/>
            <a:ext cx="3825714" cy="286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72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86" y="1524000"/>
            <a:ext cx="10176628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46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925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600" b="1" dirty="0">
                <a:latin typeface="Corbel" pitchFamily="34" charset="0"/>
              </a:rPr>
              <a:t>Serija</a:t>
            </a:r>
            <a:endParaRPr lang="sr-Latn-RS" sz="2600" b="1" dirty="0"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najmanje dvanaest epizoda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600" b="1" dirty="0">
                <a:solidFill>
                  <a:srgbClr val="C00000"/>
                </a:solidFill>
                <a:latin typeface="Corbel" pitchFamily="34" charset="0"/>
              </a:rPr>
              <a:t>isti likovi</a:t>
            </a: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isto mesto događanja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svaka epizoda ima zasebnu priču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98500" lvl="1" indent="287338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600" b="1" dirty="0">
                <a:solidFill>
                  <a:srgbClr val="C00000"/>
                </a:solidFill>
                <a:latin typeface="Corbel" pitchFamily="34" charset="0"/>
              </a:rPr>
              <a:t>priče se završavaju u jednoj epizodi</a:t>
            </a:r>
            <a:endParaRPr lang="sr-Latn-RS" sz="2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1612900"/>
            <a:ext cx="37338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50-ih godina prošlog veka najpopularnije su bile kaubojske serije (vesterni)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serije su proizvodili filmski studiji za potrebe televizije koristeći: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postojeće dekore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 kostime </a:t>
            </a:r>
          </a:p>
          <a:p>
            <a:pPr marL="1031875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rekvizitu 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000" i="1" dirty="0">
                <a:latin typeface="Corbel" pitchFamily="34" charset="0"/>
              </a:rPr>
              <a:t>*korišćeni za potrebe snimanja vestern filmova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posle vesterna orijentacija na policijske serije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1800" dirty="0">
                <a:latin typeface="Corbel" pitchFamily="34" charset="0"/>
              </a:rPr>
              <a:t> </a:t>
            </a:r>
            <a:endParaRPr lang="sr-Latn-RS" sz="18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b="1" dirty="0">
                <a:solidFill>
                  <a:prstClr val="black"/>
                </a:solidFill>
                <a:latin typeface="Corbel" pitchFamily="34" charset="0"/>
              </a:rPr>
              <a:t>v</a:t>
            </a:r>
            <a:r>
              <a:rPr lang="vi-VN" sz="2400" b="1" dirty="0">
                <a:solidFill>
                  <a:prstClr val="black"/>
                </a:solidFill>
                <a:latin typeface="Corbel" pitchFamily="34" charset="0"/>
              </a:rPr>
              <a:t>estern i policijske serije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imaju nekoliko dodirnih tačaka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- t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ematski se bave „pravdom“ i pobedom dobra nad zlom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lavni likovi su usamljeni, surovi muškarci, moćni pojedinci, šerif ili razbojnik sa upečatljivim ulogama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124200"/>
            <a:ext cx="5962474" cy="33464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3429000"/>
            <a:ext cx="7182598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1" y="3055105"/>
            <a:ext cx="5945431" cy="34944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0325" y="2667001"/>
            <a:ext cx="3304921" cy="412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34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kcija i tempo u policijskim serijama (potraga, jurnjava i tuče) preuzeti su iz vesterna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korišćenje kamere (krupni planovi, gornji i donji rakursi, brza paralelna montaža)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američk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serij</a:t>
            </a:r>
            <a:r>
              <a:rPr lang="sr-Latn-RS" sz="9600" dirty="0">
                <a:latin typeface="Corbel" pitchFamily="34" charset="0"/>
              </a:rPr>
              <a:t>e -</a:t>
            </a:r>
            <a:r>
              <a:rPr lang="vi-VN" sz="9600" dirty="0">
                <a:latin typeface="Corbel" pitchFamily="34" charset="0"/>
              </a:rPr>
              <a:t> bazirane na stereotipima i akciji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britansk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detektivsk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(krimi) serij</a:t>
            </a: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objašnjavan</a:t>
            </a:r>
            <a:r>
              <a:rPr lang="sr-Latn-RS" sz="9600" dirty="0">
                <a:latin typeface="Corbel" pitchFamily="34" charset="0"/>
              </a:rPr>
              <a:t>j</a:t>
            </a:r>
            <a:r>
              <a:rPr lang="vi-VN" sz="9600" dirty="0">
                <a:latin typeface="Corbel" pitchFamily="34" charset="0"/>
              </a:rPr>
              <a:t>e policijske tehnike u rešavanju slučajeva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superiornost policije i poru</a:t>
            </a:r>
            <a:r>
              <a:rPr lang="sr-Latn-RS" sz="9600" dirty="0">
                <a:latin typeface="Corbel" pitchFamily="34" charset="0"/>
              </a:rPr>
              <a:t>ka </a:t>
            </a:r>
            <a:r>
              <a:rPr lang="vi-VN" sz="9600" dirty="0">
                <a:latin typeface="Corbel" pitchFamily="34" charset="0"/>
              </a:rPr>
              <a:t>da se zločin ne isplati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idealizovana slika policije – spoj autoriteta i nežnosti, hrabrosti i zdravog razuma, posvećenosti poslu i humanosti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g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lavni policajac u privatnom životu 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-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brižan, ispravan i dobar otac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u javnom (policijskom) životu 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-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dobar čuvar, komšija i prijatelj svog kraja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8426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početkom 70-ih - </a:t>
            </a:r>
            <a:r>
              <a:rPr lang="sr-Latn-RS" sz="2400" b="1" dirty="0">
                <a:latin typeface="Corbel" pitchFamily="34" charset="0"/>
              </a:rPr>
              <a:t>novi tip policajca</a:t>
            </a:r>
          </a:p>
          <a:p>
            <a:pPr marL="527050" lvl="1" indent="-1714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individualac koji deluje u vlastitom sistemu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koristi svoje veze u kriminalnim kvartovima i mreži podzemlja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često su u sukobu sa svojim pretpostavljenima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obično su razvedeni</a:t>
            </a:r>
          </a:p>
          <a:p>
            <a:pPr marL="1183132" lvl="3" indent="-3429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piju i posećuju striptiz barove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današnje policijske serije – kako je otkriven trag ostavljen na mestu zločina i koji su bili motivi za izvršenje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glavni likovi su </a:t>
            </a:r>
            <a:r>
              <a:rPr lang="sr-Latn-RS" sz="2400" b="1" dirty="0">
                <a:latin typeface="Corbel" pitchFamily="34" charset="0"/>
              </a:rPr>
              <a:t>forenzičari i profajleri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367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620407"/>
            <a:ext cx="5791201" cy="50651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2799" y="1618691"/>
            <a:ext cx="3575181" cy="506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3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40979"/>
            <a:ext cx="3505200" cy="5134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6171" y="1640979"/>
            <a:ext cx="5101829" cy="51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2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serije koje se bave </a:t>
            </a:r>
            <a:r>
              <a:rPr lang="vi-VN" sz="2400" b="1" dirty="0">
                <a:latin typeface="Corbel" pitchFamily="34" charset="0"/>
              </a:rPr>
              <a:t>vojskom i nacionalnom bezbednošću</a:t>
            </a:r>
            <a:endParaRPr lang="sr-Latn-RS" sz="24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700" dirty="0">
              <a:latin typeface="Corbel" pitchFamily="34" charset="0"/>
            </a:endParaRPr>
          </a:p>
          <a:p>
            <a:pPr marL="974725" lvl="1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b</a:t>
            </a:r>
            <a:r>
              <a:rPr lang="vi-VN" sz="2400" dirty="0">
                <a:latin typeface="Corbel" pitchFamily="34" charset="0"/>
              </a:rPr>
              <a:t>orba između dobra i zla</a:t>
            </a:r>
            <a:endParaRPr lang="sr-Latn-RS" sz="2400" dirty="0">
              <a:latin typeface="Corbel" pitchFamily="34" charset="0"/>
            </a:endParaRPr>
          </a:p>
          <a:p>
            <a:pPr marL="860425" lvl="1" indent="-1714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sr-Latn-RS" sz="1100" dirty="0">
              <a:latin typeface="Corbel" pitchFamily="34" charset="0"/>
            </a:endParaRPr>
          </a:p>
          <a:p>
            <a:pPr marL="974725" lvl="1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</a:t>
            </a:r>
            <a:r>
              <a:rPr lang="vi-VN" sz="2400" dirty="0">
                <a:latin typeface="Corbel" pitchFamily="34" charset="0"/>
              </a:rPr>
              <a:t>retira</a:t>
            </a:r>
            <a:r>
              <a:rPr lang="sr-Latn-RS" sz="2400" dirty="0">
                <a:latin typeface="Corbel" pitchFamily="34" charset="0"/>
              </a:rPr>
              <a:t> se</a:t>
            </a:r>
            <a:r>
              <a:rPr lang="vi-VN" sz="2400" dirty="0">
                <a:latin typeface="Corbel" pitchFamily="34" charset="0"/>
              </a:rPr>
              <a:t> određeni rod vojske ili institucij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unutar oružanih snaga</a:t>
            </a:r>
            <a:endParaRPr lang="sr-Latn-RS" sz="2400" dirty="0">
              <a:latin typeface="Corbel" pitchFamily="34" charset="0"/>
            </a:endParaRPr>
          </a:p>
          <a:p>
            <a:pPr marL="688975" lvl="1" indent="0" algn="just">
              <a:lnSpc>
                <a:spcPct val="11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74725" lvl="1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najatraktivniji - avijacija, mornarica</a:t>
            </a:r>
            <a:r>
              <a:rPr lang="sr-Latn-RS" sz="2400" dirty="0">
                <a:latin typeface="Corbel" pitchFamily="34" charset="0"/>
              </a:rPr>
              <a:t>,</a:t>
            </a:r>
            <a:r>
              <a:rPr lang="vi-VN" sz="2400" dirty="0">
                <a:latin typeface="Corbel" pitchFamily="34" charset="0"/>
              </a:rPr>
              <a:t> specijalne jedinice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prisutna </a:t>
            </a:r>
            <a:r>
              <a:rPr lang="sr-Latn-RS" sz="2400" dirty="0">
                <a:latin typeface="Corbel" pitchFamily="34" charset="0"/>
              </a:rPr>
              <a:t>je</a:t>
            </a:r>
            <a:r>
              <a:rPr lang="vi-VN" sz="2400" dirty="0">
                <a:latin typeface="Corbel" pitchFamily="34" charset="0"/>
              </a:rPr>
              <a:t> ogoljena propaganda o superiornosti, pravednosti oružanih snaga i njihovoj borbi za stvaranje slobodnog sveta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ored glavnih junaka zastupljene su i njihove porodice 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1800" dirty="0">
                <a:solidFill>
                  <a:prstClr val="black"/>
                </a:solidFill>
                <a:latin typeface="Corbel" pitchFamily="34" charset="0"/>
              </a:rPr>
              <a:t>      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(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vlada harmoničan odnos i uzajamno poštovanje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 - 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sve ono za šta se oni i bore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900" dirty="0">
              <a:solidFill>
                <a:prstClr val="black"/>
              </a:solidFill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profesionalnost, hijerarhija, savršena organizacija, red, odanost, humanost, požrtvovanost, motivisanost, ispravnost ideja i odluka koje se donose, savremena tehnologija, najnovije „humano“ oružje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2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9718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Tematske serije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87630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3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534668"/>
            <a:ext cx="3657600" cy="52303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534667"/>
            <a:ext cx="6540791" cy="52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4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2148</TotalTime>
  <Words>838</Words>
  <Application>Microsoft Office PowerPoint</Application>
  <PresentationFormat>Widescreen</PresentationFormat>
  <Paragraphs>313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  <vt:lpstr>Tematske serije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483</cp:revision>
  <dcterms:created xsi:type="dcterms:W3CDTF">2006-08-16T00:00:00Z</dcterms:created>
  <dcterms:modified xsi:type="dcterms:W3CDTF">2025-08-05T14:45:29Z</dcterms:modified>
</cp:coreProperties>
</file>